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</p:sldIdLst>
  <p:sldSz cy="3981450" cx="7620000"/>
  <p:notesSz cx="6858000" cy="9144000"/>
  <p:embeddedFontLst>
    <p:embeddedFont>
      <p:font typeface="Open Sans"/>
      <p:regular r:id="rId59"/>
      <p:bold r:id="rId60"/>
      <p:italic r:id="rId61"/>
      <p:boldItalic r:id="rId6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254">
          <p15:clr>
            <a:srgbClr val="A4A3A4"/>
          </p15:clr>
        </p15:guide>
        <p15:guide id="2" pos="240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63" roundtripDataSignature="AMtx7mgHVd7b1hn6QejSPJqxxrbLJbNHP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254" orient="horz"/>
        <p:guide pos="240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font" Target="fonts/OpenSans-boldItalic.fntdata"/><Relationship Id="rId61" Type="http://schemas.openxmlformats.org/officeDocument/2006/relationships/font" Target="fonts/OpenSans-italic.fntdata"/><Relationship Id="rId20" Type="http://schemas.openxmlformats.org/officeDocument/2006/relationships/slide" Target="slides/slide15.xml"/><Relationship Id="rId63" Type="http://customschemas.google.com/relationships/presentationmetadata" Target="meta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60" Type="http://schemas.openxmlformats.org/officeDocument/2006/relationships/font" Target="fonts/OpenSans-bold.fntdata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font" Target="fonts/OpenSans-regular.fntdata"/><Relationship Id="rId14" Type="http://schemas.openxmlformats.org/officeDocument/2006/relationships/slide" Target="slides/slide9.xml"/><Relationship Id="rId58" Type="http://schemas.openxmlformats.org/officeDocument/2006/relationships/slide" Target="slides/slide5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f89bd3b56d_3_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gf89bd3b56d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e256591df_0_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gee256591d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ee256591df_0_1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gee256591d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ee256591df_0_2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7" name="Google Shape;207;gee256591df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ee256591df_0_3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gee256591df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ee256591df_0_5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gee256591df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edaf2065a5_1_5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gedaf2065a5_1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edaf2065a5_1_6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gedaf2065a5_1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edaf2065a5_1_7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2" name="Google Shape;262;gedaf2065a5_1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edaf2065a5_1_8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gedaf2065a5_1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edaf2065a5_1_9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gedaf2065a5_1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daf2065a5_1_10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5" name="Google Shape;295;gedaf2065a5_1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edaf2065a5_1_11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" name="Google Shape;306;gedaf2065a5_1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ae0ac9417ebfbba_14:notes"/>
          <p:cNvSpPr/>
          <p:nvPr>
            <p:ph idx="2" type="sldImg"/>
          </p:nvPr>
        </p:nvSpPr>
        <p:spPr>
          <a:xfrm>
            <a:off x="147638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7" name="Google Shape;317;gae0ac9417ebfbba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ee256591df_0_6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8" name="Google Shape;328;gee256591df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ee2322c6bf_0_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9" name="Google Shape;339;gee2322c6b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ee2322c6bf_0_1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0" name="Google Shape;350;gee2322c6bf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ee2322c6bf_0_2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1" name="Google Shape;361;gee2322c6bf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f3250da317_1_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gf3250da31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ee2322c6bf_0_3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2" name="Google Shape;372;gee2322c6bf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edaf2065a5_1_12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3" name="Google Shape;383;gedaf2065a5_1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edaf2065a5_1_19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4" name="Google Shape;394;gedaf2065a5_1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edaf2065a5_1_14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5" name="Google Shape;405;gedaf2065a5_1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edaf2065a5_1_15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gedaf2065a5_1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edaf2065a5_1_16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7" name="Google Shape;427;gedaf2065a5_1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edaf2065a5_1_17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8" name="Google Shape;438;gedaf2065a5_1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edaf2065a5_1_18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9" name="Google Shape;449;gedaf2065a5_1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ee2322c6bf_0_4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0" name="Google Shape;460;gee2322c6bf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ee2322c6bf_0_5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1" name="Google Shape;471;gee2322c6bf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f89bd3b56d_3_1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gf89bd3b56d_3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ee2322c6bf_0_6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2" name="Google Shape;482;gee2322c6bf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ee2322c6bf_0_7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3" name="Google Shape;493;gee2322c6bf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ee2322c6bf_0_8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4" name="Google Shape;504;gee2322c6bf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gedaf2065a5_1_2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5" name="Google Shape;515;gedaf2065a5_1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edaf2065a5_1_3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6" name="Google Shape;526;gedaf2065a5_1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ee2322c6bf_0_9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7" name="Google Shape;537;gee2322c6bf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ee2322c6bf_0_11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8" name="Google Shape;548;gee2322c6bf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ee2322c6bf_0_12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9" name="Google Shape;559;gee2322c6bf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gee2322c6bf_0_13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0" name="Google Shape;570;gee2322c6bf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ee2322c6bf_0_14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1" name="Google Shape;581;gee2322c6bf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ee2322c6bf_0_15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2" name="Google Shape;592;gee2322c6bf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gedaf2065a5_1_1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3" name="Google Shape;603;gedaf2065a5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gedaf2065a5_1_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4" name="Google Shape;614;gedaf2065a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gae0ac9417ebfbba_1:notes"/>
          <p:cNvSpPr/>
          <p:nvPr>
            <p:ph idx="2" type="sldImg"/>
          </p:nvPr>
        </p:nvSpPr>
        <p:spPr>
          <a:xfrm>
            <a:off x="147638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5" name="Google Shape;625;gae0ac9417ebfbba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Google Shape;12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/>
          <p:nvPr>
            <p:ph type="ctrTitle"/>
          </p:nvPr>
        </p:nvSpPr>
        <p:spPr>
          <a:xfrm>
            <a:off x="259757" y="576356"/>
            <a:ext cx="7100400" cy="15888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1" name="Google Shape;11;p15"/>
          <p:cNvSpPr txBox="1"/>
          <p:nvPr>
            <p:ph idx="1" type="subTitle"/>
          </p:nvPr>
        </p:nvSpPr>
        <p:spPr>
          <a:xfrm>
            <a:off x="259750" y="2193823"/>
            <a:ext cx="71004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12" name="Google Shape;12;p15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4"/>
          <p:cNvSpPr txBox="1"/>
          <p:nvPr>
            <p:ph hasCustomPrompt="1" type="title"/>
          </p:nvPr>
        </p:nvSpPr>
        <p:spPr>
          <a:xfrm>
            <a:off x="259750" y="856223"/>
            <a:ext cx="7100400" cy="15198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9pPr>
          </a:lstStyle>
          <a:p>
            <a:r>
              <a:t>xx%</a:t>
            </a:r>
          </a:p>
        </p:txBody>
      </p:sp>
      <p:sp>
        <p:nvSpPr>
          <p:cNvPr id="46" name="Google Shape;46;p24"/>
          <p:cNvSpPr txBox="1"/>
          <p:nvPr>
            <p:ph idx="1" type="body"/>
          </p:nvPr>
        </p:nvSpPr>
        <p:spPr>
          <a:xfrm>
            <a:off x="259750" y="2440056"/>
            <a:ext cx="7100400" cy="10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3238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24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5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6"/>
          <p:cNvSpPr txBox="1"/>
          <p:nvPr>
            <p:ph type="title"/>
          </p:nvPr>
        </p:nvSpPr>
        <p:spPr>
          <a:xfrm>
            <a:off x="259750" y="1664917"/>
            <a:ext cx="710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9pPr>
          </a:lstStyle>
          <a:p/>
        </p:txBody>
      </p:sp>
      <p:sp>
        <p:nvSpPr>
          <p:cNvPr id="15" name="Google Shape;15;p16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7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8" name="Google Shape;18;p17"/>
          <p:cNvSpPr txBox="1"/>
          <p:nvPr>
            <p:ph idx="1" type="body"/>
          </p:nvPr>
        </p:nvSpPr>
        <p:spPr>
          <a:xfrm>
            <a:off x="259750" y="892101"/>
            <a:ext cx="71004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9" name="Google Shape;19;p17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8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22" name="Google Shape;22;p18"/>
          <p:cNvSpPr txBox="1"/>
          <p:nvPr>
            <p:ph idx="1" type="body"/>
          </p:nvPr>
        </p:nvSpPr>
        <p:spPr>
          <a:xfrm>
            <a:off x="259750" y="892101"/>
            <a:ext cx="33333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23" name="Google Shape;23;p18"/>
          <p:cNvSpPr txBox="1"/>
          <p:nvPr>
            <p:ph idx="2" type="body"/>
          </p:nvPr>
        </p:nvSpPr>
        <p:spPr>
          <a:xfrm>
            <a:off x="4027000" y="892101"/>
            <a:ext cx="33333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24" name="Google Shape;24;p18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9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27" name="Google Shape;27;p19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0"/>
          <p:cNvSpPr txBox="1"/>
          <p:nvPr>
            <p:ph type="title"/>
          </p:nvPr>
        </p:nvSpPr>
        <p:spPr>
          <a:xfrm>
            <a:off x="259750" y="430076"/>
            <a:ext cx="2340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0" name="Google Shape;30;p20"/>
          <p:cNvSpPr txBox="1"/>
          <p:nvPr>
            <p:ph idx="1" type="body"/>
          </p:nvPr>
        </p:nvSpPr>
        <p:spPr>
          <a:xfrm>
            <a:off x="259750" y="1075653"/>
            <a:ext cx="2340000" cy="24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31" name="Google Shape;31;p20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1"/>
          <p:cNvSpPr txBox="1"/>
          <p:nvPr>
            <p:ph type="title"/>
          </p:nvPr>
        </p:nvSpPr>
        <p:spPr>
          <a:xfrm>
            <a:off x="408542" y="348449"/>
            <a:ext cx="5306400" cy="316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/>
        </p:txBody>
      </p:sp>
      <p:sp>
        <p:nvSpPr>
          <p:cNvPr id="34" name="Google Shape;34;p21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2"/>
          <p:cNvSpPr/>
          <p:nvPr/>
        </p:nvSpPr>
        <p:spPr>
          <a:xfrm>
            <a:off x="3810000" y="-97"/>
            <a:ext cx="3810000" cy="3981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22"/>
          <p:cNvSpPr txBox="1"/>
          <p:nvPr>
            <p:ph type="title"/>
          </p:nvPr>
        </p:nvSpPr>
        <p:spPr>
          <a:xfrm>
            <a:off x="221250" y="954569"/>
            <a:ext cx="3371100" cy="11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38" name="Google Shape;38;p22"/>
          <p:cNvSpPr txBox="1"/>
          <p:nvPr>
            <p:ph idx="1" type="subTitle"/>
          </p:nvPr>
        </p:nvSpPr>
        <p:spPr>
          <a:xfrm>
            <a:off x="221250" y="2169788"/>
            <a:ext cx="33711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39" name="Google Shape;39;p22"/>
          <p:cNvSpPr txBox="1"/>
          <p:nvPr>
            <p:ph idx="2" type="body"/>
          </p:nvPr>
        </p:nvSpPr>
        <p:spPr>
          <a:xfrm>
            <a:off x="4116250" y="560488"/>
            <a:ext cx="3197400" cy="286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0" name="Google Shape;40;p22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3"/>
          <p:cNvSpPr txBox="1"/>
          <p:nvPr>
            <p:ph idx="1" type="body"/>
          </p:nvPr>
        </p:nvSpPr>
        <p:spPr>
          <a:xfrm>
            <a:off x="259750" y="3274778"/>
            <a:ext cx="4998900" cy="4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</a:lstStyle>
          <a:p/>
        </p:txBody>
      </p:sp>
      <p:sp>
        <p:nvSpPr>
          <p:cNvPr id="43" name="Google Shape;43;p23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4"/>
          <p:cNvSpPr txBox="1"/>
          <p:nvPr>
            <p:ph idx="1" type="body"/>
          </p:nvPr>
        </p:nvSpPr>
        <p:spPr>
          <a:xfrm>
            <a:off x="259750" y="892101"/>
            <a:ext cx="71004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  <a:defRPr b="0" i="0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4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tinyurl.com/openedrec" TargetMode="External"/><Relationship Id="rId4" Type="http://schemas.openxmlformats.org/officeDocument/2006/relationships/image" Target="../media/image6.png"/><Relationship Id="rId5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://openedgroup.org/review" TargetMode="External"/><Relationship Id="rId4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sparceurope.org/what-we-do/open-education/europeannetwork-openeducation-librarians/" TargetMode="External"/><Relationship Id="rId4" Type="http://schemas.openxmlformats.org/officeDocument/2006/relationships/hyperlink" Target="https://doi.org/10.5281/zenodo.5568482" TargetMode="External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1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1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1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1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1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1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1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sparceurope.org/what-we-do/open-education/europeannetwork-openeducation-librarians/" TargetMode="External"/><Relationship Id="rId12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" TargetMode="External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hyperlink" Target="https://zenodo.org/record/5906818" TargetMode="External"/><Relationship Id="rId8" Type="http://schemas.openxmlformats.org/officeDocument/2006/relationships/hyperlink" Target="https://sparceurope.org/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f89bd3b56d_3_0"/>
          <p:cNvSpPr txBox="1"/>
          <p:nvPr/>
        </p:nvSpPr>
        <p:spPr>
          <a:xfrm>
            <a:off x="3733157" y="340450"/>
            <a:ext cx="3303300" cy="1858363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CONJUNT D'EINES D’ENOEL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" name="Google Shape;55;gf89bd3b56d_3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gf89bd3b56d_3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8400" y="431675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gf89bd3b56d_3_0"/>
          <p:cNvSpPr txBox="1"/>
          <p:nvPr/>
        </p:nvSpPr>
        <p:spPr>
          <a:xfrm>
            <a:off x="1683675" y="549125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8" name="Google Shape;58;gf89bd3b56d_3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" name="Google Shape;59;gf89bd3b56d_3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gf89bd3b56d_3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32275" y="3583485"/>
            <a:ext cx="1146766" cy="33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gf89bd3b56d_3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3175" y="3575413"/>
            <a:ext cx="594365" cy="334325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gf89bd3b56d_3_0"/>
          <p:cNvSpPr txBox="1"/>
          <p:nvPr/>
        </p:nvSpPr>
        <p:spPr>
          <a:xfrm>
            <a:off x="-459943" y="2387358"/>
            <a:ext cx="8386200" cy="985057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Useu les nostres plantilles per impulsar l’Educació en Obert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7"/>
          <p:cNvSpPr txBox="1"/>
          <p:nvPr/>
        </p:nvSpPr>
        <p:spPr>
          <a:xfrm>
            <a:off x="1907850" y="318675"/>
            <a:ext cx="5150100" cy="950422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recursos educatius en obert (REO) haurien de ser:</a:t>
            </a:r>
            <a:endParaRPr b="1" i="0" sz="5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2" name="Google Shape;152;p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7"/>
          <p:cNvSpPr txBox="1"/>
          <p:nvPr/>
        </p:nvSpPr>
        <p:spPr>
          <a:xfrm>
            <a:off x="1907850" y="1512150"/>
            <a:ext cx="4972800" cy="1088921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“Accesibles en qualsevol moment i lloc per a tothom, incloent-hi persones amb discapacitats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i/o pertanyents a grups  marginals o desafavorits”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4" name="Google Shape;15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5" name="Google Shape;155;p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56" name="Google Shape;156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7"/>
          <p:cNvSpPr txBox="1"/>
          <p:nvPr/>
        </p:nvSpPr>
        <p:spPr>
          <a:xfrm>
            <a:off x="438663" y="307689"/>
            <a:ext cx="2055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 b="0" i="0" sz="1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Google Shape;158;p7"/>
          <p:cNvSpPr txBox="1"/>
          <p:nvPr/>
        </p:nvSpPr>
        <p:spPr>
          <a:xfrm>
            <a:off x="1828099" y="2984150"/>
            <a:ext cx="58311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De les Recomanacions sobre les Fonts d’Educació Oberta de la UNESCO </a:t>
            </a:r>
            <a:br>
              <a:rPr b="1" i="0" lang="en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1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8"/>
          <p:cNvSpPr txBox="1"/>
          <p:nvPr/>
        </p:nvSpPr>
        <p:spPr>
          <a:xfrm>
            <a:off x="1984200" y="333975"/>
            <a:ext cx="4423200" cy="9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recursos educatius en obert (REO) poden:</a:t>
            </a:r>
            <a:endParaRPr b="1" i="0" sz="5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4" name="Google Shape;164;p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8"/>
          <p:cNvSpPr txBox="1"/>
          <p:nvPr/>
        </p:nvSpPr>
        <p:spPr>
          <a:xfrm>
            <a:off x="1984188" y="1310961"/>
            <a:ext cx="4743300" cy="1781418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“Ajudar a conèixer les necessitats dels aprenents i promoure eficaçment la igualtat de gènere, així com també incentiva la innovació pedagògica, didàctica i les aproximacions metodològiques"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7" name="Google Shape;167;p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8" name="Google Shape;168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8"/>
          <p:cNvSpPr txBox="1"/>
          <p:nvPr/>
        </p:nvSpPr>
        <p:spPr>
          <a:xfrm>
            <a:off x="438663" y="307689"/>
            <a:ext cx="2055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 b="0" i="0" sz="1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0" name="Google Shape;170;p8"/>
          <p:cNvSpPr txBox="1"/>
          <p:nvPr/>
        </p:nvSpPr>
        <p:spPr>
          <a:xfrm>
            <a:off x="1828099" y="2984150"/>
            <a:ext cx="58311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De les Recomanacions sobre les Fonts d’Educació Oberta de la UNESCO </a:t>
            </a:r>
            <a:br>
              <a:rPr b="1" i="0" lang="en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1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9"/>
          <p:cNvSpPr txBox="1"/>
          <p:nvPr/>
        </p:nvSpPr>
        <p:spPr>
          <a:xfrm>
            <a:off x="1830225" y="86446"/>
            <a:ext cx="5439600" cy="12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91000"/>
              </a:lnSpc>
              <a:spcBef>
                <a:spcPts val="3100"/>
              </a:spcBef>
              <a:spcAft>
                <a:spcPts val="3100"/>
              </a:spcAft>
              <a:buNone/>
            </a:pPr>
            <a:r>
              <a:rPr b="1" lang="en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Educació Oberta </a:t>
            </a:r>
            <a:r>
              <a:rPr b="1" lang="en" sz="18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r>
              <a:rPr b="1" lang="en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REO </a:t>
            </a:r>
            <a:r>
              <a:rPr b="1" i="0" lang="en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 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metodologies pedagògiques apropiades </a:t>
            </a:r>
            <a:r>
              <a:rPr b="1" i="0" lang="en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objectius d’aprenentatge ben dissenyats </a:t>
            </a:r>
            <a:r>
              <a:rPr b="1" i="0" lang="en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varietat d’activitats d’aprenentatge </a:t>
            </a:r>
            <a:r>
              <a:rPr b="1" i="0" lang="en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endParaRPr/>
          </a:p>
        </p:txBody>
      </p:sp>
      <p:sp>
        <p:nvSpPr>
          <p:cNvPr id="176" name="Google Shape;176;p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9"/>
          <p:cNvSpPr txBox="1"/>
          <p:nvPr/>
        </p:nvSpPr>
        <p:spPr>
          <a:xfrm>
            <a:off x="1830234" y="1400665"/>
            <a:ext cx="5511900" cy="14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“Un ampli rang d’opcions pedagògiques innovadores per atraure tant a educadors com a aprenents per esdevenir participants més actius en els processos educatius, així com també en creadors de continguts I membres de diverses societats de coneixement”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9"/>
          <p:cNvSpPr txBox="1"/>
          <p:nvPr/>
        </p:nvSpPr>
        <p:spPr>
          <a:xfrm>
            <a:off x="1828099" y="2984150"/>
            <a:ext cx="58311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De les Recomanacions sobre les Fonts d’Educació Oberta de la UNESCO </a:t>
            </a:r>
            <a:br>
              <a:rPr b="1" i="0" lang="en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https://tinyurl.com/openedrec</a:t>
            </a:r>
            <a:r>
              <a:rPr b="0" i="0" lang="en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1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9" name="Google Shape;179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0" name="Google Shape;180;p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81" name="Google Shape;181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9"/>
          <p:cNvSpPr txBox="1"/>
          <p:nvPr/>
        </p:nvSpPr>
        <p:spPr>
          <a:xfrm>
            <a:off x="438663" y="307689"/>
            <a:ext cx="2055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 b="0" i="0" sz="1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ee256591df_0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gee256591df_0_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9" name="Google Shape;189;gee256591df_0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0" name="Google Shape;190;gee256591d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gee256591df_0_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gee256591df_0_0"/>
          <p:cNvSpPr txBox="1"/>
          <p:nvPr/>
        </p:nvSpPr>
        <p:spPr>
          <a:xfrm>
            <a:off x="2591050" y="940886"/>
            <a:ext cx="4395906" cy="20243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Garantia d'accés constant: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estudiants tindran accés als recursos fins i tot després que hagin finalitzat el seu curs.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gee256591df_0_0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ee256591df_0_1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gee256591df_0_17"/>
          <p:cNvSpPr txBox="1"/>
          <p:nvPr/>
        </p:nvSpPr>
        <p:spPr>
          <a:xfrm>
            <a:off x="2648120" y="783833"/>
            <a:ext cx="4778155" cy="20928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Suport a la inclusió: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n" sz="3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poden ser adaptats per reflectir els perfils dels estudiants i les seves possibles circumstàncies, abordant així les seves necessitats d'inclusió a diferents nivells.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0" name="Google Shape;200;gee256591df_0_17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1" name="Google Shape;201;gee256591df_0_1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02" name="Google Shape;202;gee256591df_0_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gee256591df_0_17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gee256591df_0_17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ee256591df_0_2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gee256591df_0_28"/>
          <p:cNvSpPr txBox="1"/>
          <p:nvPr/>
        </p:nvSpPr>
        <p:spPr>
          <a:xfrm>
            <a:off x="2580664" y="404294"/>
            <a:ext cx="4671684" cy="246218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 de la diversitat d’aprenentatges: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són accessibles des de qualsevol lloc i en qualsevol moment, de manera reiterada (i no cal subestimar el valor de la repetició!), i des de diferents dispositius i formats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1" name="Google Shape;211;gee256591df_0_28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2" name="Google Shape;212;gee256591df_0_2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13" name="Google Shape;213;gee256591df_0_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gee256591df_0_28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gee256591df_0_28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ee256591df_0_3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gee256591df_0_39"/>
          <p:cNvSpPr txBox="1"/>
          <p:nvPr/>
        </p:nvSpPr>
        <p:spPr>
          <a:xfrm>
            <a:off x="2591050" y="461863"/>
            <a:ext cx="4638670" cy="230829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Promoció de l'aprenentatge al llarg de tota la vida</a:t>
            </a: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b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estan disponibles per a totes les persones de totes les edats, en qualsevol moment que algú vulgui aprendre alguna cosa o tornar a alguna cosa per a refrescar la memòria.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2" name="Google Shape;222;gee256591df_0_39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3" name="Google Shape;223;gee256591df_0_3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24" name="Google Shape;224;gee256591df_0_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gee256591df_0_39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gee256591df_0_39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ee256591df_0_5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gee256591df_0_50"/>
          <p:cNvSpPr txBox="1"/>
          <p:nvPr/>
        </p:nvSpPr>
        <p:spPr>
          <a:xfrm>
            <a:off x="2546500" y="806857"/>
            <a:ext cx="4851146" cy="17850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Estalvi de costos: </a:t>
            </a:r>
            <a:b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elevats preus poden portar als estudiants a usar versions anteriors d'unes certes publicacions; amb els REO això no és un problema.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3" name="Google Shape;233;gee256591df_0_5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4" name="Google Shape;234;gee256591df_0_5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35" name="Google Shape;235;gee256591df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gee256591df_0_5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gee256591df_0_50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edaf2065a5_1_5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gedaf2065a5_1_52"/>
          <p:cNvSpPr txBox="1"/>
          <p:nvPr/>
        </p:nvSpPr>
        <p:spPr>
          <a:xfrm>
            <a:off x="2580664" y="475213"/>
            <a:ext cx="4628699" cy="276995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Augment de les oportunitats d'aprenentatge: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estudiants que utilitzen REO tenen els mateixos resultats acadèmics, o millors, que els que utilitzen materials tradicionals (</a:t>
            </a:r>
            <a:r>
              <a:rPr b="0" i="0" lang="en" sz="2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http://openedgroup.org/review</a:t>
            </a: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gedaf2065a5_1_5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5" name="Google Shape;245;gedaf2065a5_1_5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46" name="Google Shape;246;gedaf2065a5_1_5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gedaf2065a5_1_5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gedaf2065a5_1_52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edaf2065a5_1_6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gedaf2065a5_1_62"/>
          <p:cNvSpPr txBox="1"/>
          <p:nvPr/>
        </p:nvSpPr>
        <p:spPr>
          <a:xfrm>
            <a:off x="2529550" y="632727"/>
            <a:ext cx="4468073" cy="20251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Garantia de disponibilitat: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poden estar disponibles des de l'inici dels cursos, el que significa que els estudiants podran treballar amb ells des del principi. </a:t>
            </a:r>
            <a:endParaRPr/>
          </a:p>
        </p:txBody>
      </p:sp>
      <p:sp>
        <p:nvSpPr>
          <p:cNvPr id="255" name="Google Shape;255;gedaf2065a5_1_6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6" name="Google Shape;256;gedaf2065a5_1_6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57" name="Google Shape;257;gedaf2065a5_1_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gedaf2065a5_1_6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gedaf2065a5_1_62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"/>
          <p:cNvSpPr txBox="1"/>
          <p:nvPr/>
        </p:nvSpPr>
        <p:spPr>
          <a:xfrm>
            <a:off x="242730" y="142406"/>
            <a:ext cx="6990600" cy="37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Benvinguts a aquest recopilatori d'eines sobre els beneficis de l‘Educació en Obert! Consisteix en un conjunt d'eines (diapositives, fullets i targetes de Twitter) preparades per </a:t>
            </a:r>
            <a:r>
              <a:rPr b="0" i="0" lang="en" sz="9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La Xarxa Europea de Bibliotecaris d'Educació Oberta</a:t>
            </a:r>
            <a:r>
              <a:rPr b="0" i="0" lang="en" sz="9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(ENOEL). Aquest recopilatori d'eines té l'objectiu d'ajudar a incrementar el coneixement de la importància de l'educació en obert, tot  mostrant-ne beneficis per als estudiants, els professors, les institucions i la societat.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Aquesta col·lecció conté </a:t>
            </a:r>
            <a:r>
              <a:rPr b="1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targetes de Twitter</a:t>
            </a:r>
            <a:r>
              <a:rPr b="0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7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mida de les targetes de Twitter és aquesta, per assegurar-se que es mostren correctament quan es publiquin. Podeu descarregar-vos cada targeta per separat en format jpg.</a:t>
            </a:r>
            <a:endParaRPr b="0" i="0" sz="7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7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Podeu utilitzar les plantilles directament com estan o bé adaptar-les a les vostres necessitats específiques.</a:t>
            </a:r>
            <a:endParaRPr b="1" i="0" sz="7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Quan vulgueu fer servir la plantilla sense adaptar-ne la mida, </a:t>
            </a:r>
            <a:r>
              <a:rPr b="0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només caldrà descarregar la targeta (o el conjunt de targetes) que es vulgueu usar.</a:t>
            </a:r>
            <a:br>
              <a:rPr b="0" i="0" lang="en" sz="75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7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Si voleu modificar la plantilla per a les vostre necessitats, cal que:</a:t>
            </a:r>
            <a:endParaRPr b="1" i="0" sz="7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94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800"/>
              <a:buFont typeface="Open Sans"/>
              <a:buChar char="-"/>
            </a:pPr>
            <a:r>
              <a:rPr b="0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Descarregueu l'eina que vulgueu utilitzar</a:t>
            </a:r>
            <a:endParaRPr b="0" i="0" sz="7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94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800"/>
              <a:buFont typeface="Open Sans"/>
              <a:buChar char="-"/>
            </a:pPr>
            <a:r>
              <a:rPr b="0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L'adapteu a les vostres necessitats (afegir-hi el logo de la vostra organització i introduir-hi qualsevol altre canvi que penseu que encaixa)</a:t>
            </a:r>
            <a:endParaRPr b="0" i="0" sz="7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94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800"/>
              <a:buFont typeface="Open Sans"/>
              <a:buChar char="-"/>
            </a:pPr>
            <a:r>
              <a:rPr b="0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Us assegureu que la versió modificada té un avís indicant: “Aquest material és una obra derivada de [nom del fitxer (per exemple, </a:t>
            </a:r>
            <a:r>
              <a:rPr lang="en" sz="75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Catalan_</a:t>
            </a:r>
            <a:r>
              <a:rPr b="0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3. OE </a:t>
            </a:r>
            <a:r>
              <a:rPr lang="en" sz="75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</a:t>
            </a:r>
            <a:r>
              <a:rPr b="0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enefits - ENOEL </a:t>
            </a:r>
            <a:r>
              <a:rPr lang="en" sz="75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Twitter cards</a:t>
            </a:r>
            <a:r>
              <a:rPr b="0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)] </a:t>
            </a:r>
            <a:r>
              <a:rPr lang="en" sz="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[enllaç a la font original: </a:t>
            </a:r>
            <a:r>
              <a:rPr lang="en" sz="700" u="sng">
                <a:solidFill>
                  <a:srgbClr val="0563C1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https://doi.org/10.5281/zenodo.5568482</a:t>
            </a:r>
            <a:r>
              <a:rPr lang="en" sz="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realitzat per </a:t>
            </a:r>
            <a:r>
              <a:rPr lang="en" sz="700" u="sng">
                <a:solidFill>
                  <a:srgbClr val="4472C4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lang="en" sz="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lang="en" sz="7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PER</a:t>
            </a:r>
            <a:r>
              <a:rPr lang="en" sz="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.”</a:t>
            </a:r>
            <a:br>
              <a:rPr b="0" i="0" lang="en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 sota, trobareu una breu descripció sobre com està organitzada la col·lecció i suggeriments d'ús de determinades diapositives. Només són suggeriments; us animem a seleccionar, prendre i crear eines adaptades a les vostres necessitats.</a:t>
            </a:r>
            <a:endParaRPr b="0" i="0" sz="7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7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diapositiva 3</a:t>
            </a:r>
            <a:r>
              <a:rPr b="0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ofereix un exemple de com adaptar la plantilla, incloent-hi la ubicació del logotip de la vostra organització i la nota de reconeixement.</a:t>
            </a:r>
            <a:br>
              <a:rPr b="0" i="0" lang="en" sz="75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7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Les</a:t>
            </a:r>
            <a:r>
              <a:rPr b="1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diapositives 4-12 </a:t>
            </a:r>
            <a:r>
              <a:rPr b="0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poden ser vistes com un "avanç"; plantegen i exposen qüestions bàsiques sobre els Recursos Educatius en Obert (REO). Podeu usar-les com a introducció de la vostra presentació per a incentivar la curiositat.</a:t>
            </a:r>
            <a:br>
              <a:rPr b="0" i="0" lang="en" sz="75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7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Les</a:t>
            </a:r>
            <a:r>
              <a:rPr b="1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diapositives 13-5</a:t>
            </a:r>
            <a:r>
              <a:rPr b="1" lang="en" sz="75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r>
              <a:rPr b="1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7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mostren els beneficis de l'educació en obert per a quatre perfils d'usuaris: estudiants (amb un fons groc), professors (amb un fons verd), institucions (amb un fons turquesa) i per al públic en general (fons blanc). Es poden usar per a dirigir-se a diferents perfils.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edaf2065a5_1_72"/>
          <p:cNvSpPr txBox="1"/>
          <p:nvPr/>
        </p:nvSpPr>
        <p:spPr>
          <a:xfrm>
            <a:off x="2611550" y="513125"/>
            <a:ext cx="4786096" cy="237908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Millora de la qualitat: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permeten millorar la qualitat i l'actualització contínua, juntament amb una ràpida difusió, assegurant que la informació continguda en ells estigui actualitzada.</a:t>
            </a:r>
            <a:endParaRPr/>
          </a:p>
        </p:txBody>
      </p:sp>
      <p:sp>
        <p:nvSpPr>
          <p:cNvPr id="265" name="Google Shape;265;gedaf2065a5_1_7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gedaf2065a5_1_7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7" name="Google Shape;267;gedaf2065a5_1_7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68" name="Google Shape;268;gedaf2065a5_1_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gedaf2065a5_1_7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gedaf2065a5_1_72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edaf2065a5_1_82"/>
          <p:cNvSpPr txBox="1"/>
          <p:nvPr/>
        </p:nvSpPr>
        <p:spPr>
          <a:xfrm>
            <a:off x="2580664" y="564404"/>
            <a:ext cx="4782000" cy="244987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Recompensa de les pràctiques en obert: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estudiants poden ser reconeguts com a part de l'equip d'autors i reconeguts pel seu treball i les seves capacitats.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gedaf2065a5_1_8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gedaf2065a5_1_8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8" name="Google Shape;278;gedaf2065a5_1_8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79" name="Google Shape;279;gedaf2065a5_1_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gedaf2065a5_1_8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gedaf2065a5_1_82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edaf2065a5_1_92"/>
          <p:cNvSpPr txBox="1"/>
          <p:nvPr/>
        </p:nvSpPr>
        <p:spPr>
          <a:xfrm>
            <a:off x="2580664" y="1065839"/>
            <a:ext cx="4562493" cy="123107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Oferta (més que només) sense cost: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REO=gratis+permisos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gedaf2065a5_1_9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gedaf2065a5_1_9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9" name="Google Shape;289;gedaf2065a5_1_9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90" name="Google Shape;290;gedaf2065a5_1_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gedaf2065a5_1_9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gedaf2065a5_1_92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edaf2065a5_1_10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gedaf2065a5_1_102"/>
          <p:cNvSpPr txBox="1"/>
          <p:nvPr/>
        </p:nvSpPr>
        <p:spPr>
          <a:xfrm>
            <a:off x="2686501" y="517997"/>
            <a:ext cx="4553748" cy="246218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Garantia d’una millor educació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Garantir un futur millor (ODS 4: “Garantir una educació de qualitat inclusiva i equitativa i promoure oportunitats d'aprenentatge permanent per a tots”).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gedaf2065a5_1_10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0" name="Google Shape;300;gedaf2065a5_1_10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01" name="Google Shape;301;gedaf2065a5_1_10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gedaf2065a5_1_10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gedaf2065a5_1_102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edaf2065a5_1_112"/>
          <p:cNvSpPr txBox="1"/>
          <p:nvPr/>
        </p:nvSpPr>
        <p:spPr>
          <a:xfrm>
            <a:off x="2591050" y="672900"/>
            <a:ext cx="4576234" cy="20928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Millora de la comprensió: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estudiants poden revisar conceptes/idees usant una gamma diferent de recursos (és a dir, repetir el mateix concepte usant una explicació diferent).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gedaf2065a5_1_11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gedaf2065a5_1_11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1" name="Google Shape;311;gedaf2065a5_1_11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12" name="Google Shape;312;gedaf2065a5_1_1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gedaf2065a5_1_11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gedaf2065a5_1_112"/>
          <p:cNvSpPr txBox="1"/>
          <p:nvPr/>
        </p:nvSpPr>
        <p:spPr>
          <a:xfrm>
            <a:off x="124382" y="1065839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ae0ac9417ebfbba_14"/>
          <p:cNvSpPr txBox="1"/>
          <p:nvPr/>
        </p:nvSpPr>
        <p:spPr>
          <a:xfrm>
            <a:off x="2591050" y="888175"/>
            <a:ext cx="45762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Co-creació:</a:t>
            </a:r>
            <a:r>
              <a:rPr lang="en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Els REO ofereixen als estudiants l’oportunitat de ser co-creadors entre ells, beneficiant-se mútuament.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gae0ac9417ebfbba_1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gae0ac9417ebfbba_14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2" name="Google Shape;322;gae0ac9417ebfbba_1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23" name="Google Shape;323;gae0ac9417ebfbba_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gae0ac9417ebfbba_14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gae0ac9417ebfbba_14"/>
          <p:cNvSpPr txBox="1"/>
          <p:nvPr/>
        </p:nvSpPr>
        <p:spPr>
          <a:xfrm>
            <a:off x="124382" y="1065839"/>
            <a:ext cx="23319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ee256591df_0_6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gee256591df_0_61"/>
          <p:cNvSpPr txBox="1"/>
          <p:nvPr/>
        </p:nvSpPr>
        <p:spPr>
          <a:xfrm>
            <a:off x="2529550" y="505636"/>
            <a:ext cx="4623600" cy="24006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Permís per modificar: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professorat pot (parcialment o totalment) adaptar els REO, creant la millor combinació de materials del curs per a cada experiència d'aprenentatge, millorant contínuament la qualitat dels REO.</a:t>
            </a:r>
            <a:endParaRPr/>
          </a:p>
        </p:txBody>
      </p:sp>
      <p:sp>
        <p:nvSpPr>
          <p:cNvPr id="332" name="Google Shape;332;gee256591df_0_61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3" name="Google Shape;333;gee256591df_0_6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4" name="Google Shape;334;gee256591df_0_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gee256591df_0_61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gee256591df_0_61"/>
          <p:cNvSpPr txBox="1"/>
          <p:nvPr/>
        </p:nvSpPr>
        <p:spPr>
          <a:xfrm>
            <a:off x="124382" y="1068601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professors</a:t>
            </a:r>
            <a:endParaRPr b="1" i="0" sz="24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ee2322c6bf_0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gee2322c6bf_0_0"/>
          <p:cNvSpPr txBox="1"/>
          <p:nvPr/>
        </p:nvSpPr>
        <p:spPr>
          <a:xfrm>
            <a:off x="2580664" y="365123"/>
            <a:ext cx="4832100" cy="30777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Garantia de les pedagogies obertes: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Amb els REO, els estudiants estan profundament compromesos amb el seu procés educacional, així com també en la creació de materials docents, creant-los, en essència, ells mateixos amb l'ajuda i supervisió d'un professor.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gee2322c6bf_0_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4" name="Google Shape;344;gee2322c6bf_0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45" name="Google Shape;345;gee2322c6b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gee2322c6bf_0_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gee2322c6bf_0_0"/>
          <p:cNvSpPr txBox="1"/>
          <p:nvPr/>
        </p:nvSpPr>
        <p:spPr>
          <a:xfrm>
            <a:off x="124382" y="1068601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professors</a:t>
            </a:r>
            <a:endParaRPr b="1" i="0" sz="24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ee2322c6bf_0_1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gee2322c6bf_0_11"/>
          <p:cNvSpPr txBox="1"/>
          <p:nvPr/>
        </p:nvSpPr>
        <p:spPr>
          <a:xfrm>
            <a:off x="2580664" y="672900"/>
            <a:ext cx="4878900" cy="20928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Augment de la reputació: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de qualitat augmenten la reputació del docent a nivell local i global, oferint al mateix temps noves oportunitats per col·laborar amb col·legues de tot el món.</a:t>
            </a:r>
            <a:endParaRPr/>
          </a:p>
        </p:txBody>
      </p:sp>
      <p:sp>
        <p:nvSpPr>
          <p:cNvPr id="354" name="Google Shape;354;gee2322c6bf_0_11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5" name="Google Shape;355;gee2322c6bf_0_1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6" name="Google Shape;356;gee2322c6bf_0_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gee2322c6bf_0_11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gee2322c6bf_0_11"/>
          <p:cNvSpPr txBox="1"/>
          <p:nvPr/>
        </p:nvSpPr>
        <p:spPr>
          <a:xfrm>
            <a:off x="124382" y="1068601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professors</a:t>
            </a:r>
            <a:endParaRPr b="1" i="0" sz="24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ee2322c6bf_0_2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gee2322c6bf_0_22"/>
          <p:cNvSpPr txBox="1"/>
          <p:nvPr/>
        </p:nvSpPr>
        <p:spPr>
          <a:xfrm>
            <a:off x="2591050" y="796010"/>
            <a:ext cx="4818251" cy="184662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Reducció de la càrrega de treball: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professorat no ha de reinventar la roda cada vegada, sinó que pot utilitzar el que ja existeix.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gee2322c6bf_0_2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6" name="Google Shape;366;gee2322c6bf_0_2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67" name="Google Shape;367;gee2322c6bf_0_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gee2322c6bf_0_2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gee2322c6bf_0_22"/>
          <p:cNvSpPr txBox="1"/>
          <p:nvPr/>
        </p:nvSpPr>
        <p:spPr>
          <a:xfrm>
            <a:off x="124382" y="1068601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professors</a:t>
            </a:r>
            <a:endParaRPr b="1" i="0" sz="24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f3250da317_1_0"/>
          <p:cNvSpPr txBox="1"/>
          <p:nvPr/>
        </p:nvSpPr>
        <p:spPr>
          <a:xfrm>
            <a:off x="3103907" y="1151047"/>
            <a:ext cx="2878985" cy="1288976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Què són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REO?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Google Shape;73;gf3250da317_1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" name="Google Shape;74;gf3250da317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gf3250da317_1_0"/>
          <p:cNvSpPr txBox="1"/>
          <p:nvPr/>
        </p:nvSpPr>
        <p:spPr>
          <a:xfrm>
            <a:off x="1078250" y="1251581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6" name="Google Shape;76;gf3250da317_1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7" name="Google Shape;77;gf3250da317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gf3250da317_1_0"/>
          <p:cNvSpPr txBox="1"/>
          <p:nvPr/>
        </p:nvSpPr>
        <p:spPr>
          <a:xfrm>
            <a:off x="1173150" y="3641525"/>
            <a:ext cx="37584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Aquest treball és un derivat de “Catalan</a:t>
            </a:r>
            <a:r>
              <a:rPr lang="en" sz="700">
                <a:latin typeface="Open Sans"/>
                <a:ea typeface="Open Sans"/>
                <a:cs typeface="Open Sans"/>
                <a:sym typeface="Open Sans"/>
              </a:rPr>
              <a:t>_3. </a:t>
            </a:r>
            <a:r>
              <a:rPr b="0" i="0" lang="en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OE Benefits - ENOEL Twitter cards” </a:t>
            </a:r>
            <a:r>
              <a:rPr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realitzat per </a:t>
            </a:r>
            <a:r>
              <a:rPr lang="en" sz="700" u="sng">
                <a:solidFill>
                  <a:srgbClr val="4472C4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lang="en" sz="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lang="en" sz="7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PER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9" name="Google Shape;79;gf3250da317_1_0"/>
          <p:cNvSpPr txBox="1"/>
          <p:nvPr/>
        </p:nvSpPr>
        <p:spPr>
          <a:xfrm>
            <a:off x="6120927" y="3621650"/>
            <a:ext cx="1282500" cy="2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n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El logotip de la vostra organització</a:t>
            </a:r>
            <a:r>
              <a:rPr b="0" i="0" lang="en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0" name="Google Shape;80;gf3250da317_1_0"/>
          <p:cNvSpPr txBox="1"/>
          <p:nvPr/>
        </p:nvSpPr>
        <p:spPr>
          <a:xfrm>
            <a:off x="4931508" y="182325"/>
            <a:ext cx="2471917" cy="8309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EXEMPLE PER ADAPTAR A LES VOSTRES NECESSITATS</a:t>
            </a:r>
            <a:endParaRPr/>
          </a:p>
        </p:txBody>
      </p:sp>
      <p:sp>
        <p:nvSpPr>
          <p:cNvPr id="81" name="Google Shape;81;gf3250da317_1_0"/>
          <p:cNvSpPr/>
          <p:nvPr/>
        </p:nvSpPr>
        <p:spPr>
          <a:xfrm>
            <a:off x="2534300" y="306842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gf3250da317_1_0"/>
          <p:cNvSpPr/>
          <p:nvPr/>
        </p:nvSpPr>
        <p:spPr>
          <a:xfrm>
            <a:off x="6809675" y="3103900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gf3250da317_1_0"/>
          <p:cNvSpPr txBox="1"/>
          <p:nvPr/>
        </p:nvSpPr>
        <p:spPr>
          <a:xfrm>
            <a:off x="2763754" y="2957124"/>
            <a:ext cx="2675700" cy="6155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Afegiu la nota de reconeixement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gf3250da317_1_0"/>
          <p:cNvSpPr txBox="1"/>
          <p:nvPr/>
        </p:nvSpPr>
        <p:spPr>
          <a:xfrm>
            <a:off x="4138221" y="2940613"/>
            <a:ext cx="2675700" cy="6155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Afegiu el logo de la</a:t>
            </a:r>
            <a:endParaRPr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vostra organització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ee2322c6bf_0_3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gee2322c6bf_0_33"/>
          <p:cNvSpPr txBox="1"/>
          <p:nvPr/>
        </p:nvSpPr>
        <p:spPr>
          <a:xfrm>
            <a:off x="2571762" y="1134564"/>
            <a:ext cx="5088300" cy="11695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Inspiració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són una manera d'obtenir noves idees.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76" name="Google Shape;376;gee2322c6bf_0_33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7" name="Google Shape;377;gee2322c6bf_0_3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78" name="Google Shape;378;gee2322c6bf_0_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gee2322c6bf_0_33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gee2322c6bf_0_33"/>
          <p:cNvSpPr txBox="1"/>
          <p:nvPr/>
        </p:nvSpPr>
        <p:spPr>
          <a:xfrm>
            <a:off x="124382" y="1068601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professors</a:t>
            </a:r>
            <a:endParaRPr b="1" i="0" sz="24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edaf2065a5_1_122"/>
          <p:cNvSpPr txBox="1"/>
          <p:nvPr/>
        </p:nvSpPr>
        <p:spPr>
          <a:xfrm>
            <a:off x="2529550" y="606574"/>
            <a:ext cx="4716044" cy="246218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 dels enfocaments actius: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professors poden dissenyar diverses estratègies pràctiques per donar suport a les experiències d'aprenentatge pràctic basades en la barreja/adaptació de REO.</a:t>
            </a:r>
            <a:endParaRPr/>
          </a:p>
        </p:txBody>
      </p:sp>
      <p:sp>
        <p:nvSpPr>
          <p:cNvPr id="386" name="Google Shape;386;gedaf2065a5_1_12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gedaf2065a5_1_12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8" name="Google Shape;388;gedaf2065a5_1_12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89" name="Google Shape;389;gedaf2065a5_1_1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gedaf2065a5_1_12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gedaf2065a5_1_122"/>
          <p:cNvSpPr txBox="1"/>
          <p:nvPr/>
        </p:nvSpPr>
        <p:spPr>
          <a:xfrm>
            <a:off x="124382" y="1068601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professors</a:t>
            </a:r>
            <a:endParaRPr b="1" i="0" sz="24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edaf2065a5_1_192"/>
          <p:cNvSpPr txBox="1"/>
          <p:nvPr/>
        </p:nvSpPr>
        <p:spPr>
          <a:xfrm>
            <a:off x="2529550" y="385337"/>
            <a:ext cx="4816145" cy="273302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 de la col·laboració: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retroalimentació entre parells, la col·laboració dels estudiants i la participació d'experts s'incrementen i enriqueixen als professors, gràcies al procés propiciat per les llicències obertes.</a:t>
            </a:r>
            <a:endParaRPr/>
          </a:p>
        </p:txBody>
      </p:sp>
      <p:sp>
        <p:nvSpPr>
          <p:cNvPr id="397" name="Google Shape;397;gedaf2065a5_1_19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gedaf2065a5_1_19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9" name="Google Shape;399;gedaf2065a5_1_19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00" name="Google Shape;400;gedaf2065a5_1_1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gedaf2065a5_1_19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gedaf2065a5_1_192"/>
          <p:cNvSpPr txBox="1"/>
          <p:nvPr/>
        </p:nvSpPr>
        <p:spPr>
          <a:xfrm>
            <a:off x="124382" y="1068601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professors</a:t>
            </a:r>
            <a:endParaRPr b="1" i="0" sz="24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edaf2065a5_1_14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gedaf2065a5_1_142"/>
          <p:cNvSpPr txBox="1"/>
          <p:nvPr/>
        </p:nvSpPr>
        <p:spPr>
          <a:xfrm>
            <a:off x="2580664" y="562308"/>
            <a:ext cx="4736105" cy="273302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Suport a la innovació: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ofereixen oportunitats per millorar la qualitat dels materials d'ensenyament i aprenentatge, permetent que a altres en construeixin adaptacions i aportin comentaris constructius.</a:t>
            </a:r>
            <a:endParaRPr/>
          </a:p>
        </p:txBody>
      </p:sp>
      <p:sp>
        <p:nvSpPr>
          <p:cNvPr id="409" name="Google Shape;409;gedaf2065a5_1_14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0" name="Google Shape;410;gedaf2065a5_1_14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11" name="Google Shape;411;gedaf2065a5_1_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gedaf2065a5_1_14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gedaf2065a5_1_142"/>
          <p:cNvSpPr txBox="1"/>
          <p:nvPr/>
        </p:nvSpPr>
        <p:spPr>
          <a:xfrm>
            <a:off x="124382" y="1068601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professors</a:t>
            </a:r>
            <a:endParaRPr b="1" i="0" sz="24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edaf2065a5_1_152"/>
          <p:cNvSpPr txBox="1"/>
          <p:nvPr/>
        </p:nvSpPr>
        <p:spPr>
          <a:xfrm>
            <a:off x="2591050" y="848332"/>
            <a:ext cx="4641824" cy="167119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Preservació del llegat: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procés de reutilització iniciat pels REO continua fins i tot després de la seva retirada.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gedaf2065a5_1_15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gedaf2065a5_1_15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1" name="Google Shape;421;gedaf2065a5_1_15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2" name="Google Shape;422;gedaf2065a5_1_1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gedaf2065a5_1_15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gedaf2065a5_1_152"/>
          <p:cNvSpPr txBox="1"/>
          <p:nvPr/>
        </p:nvSpPr>
        <p:spPr>
          <a:xfrm>
            <a:off x="124382" y="1068601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professors</a:t>
            </a:r>
            <a:endParaRPr b="1" i="0" sz="24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edaf2065a5_1_16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gedaf2065a5_1_162"/>
          <p:cNvSpPr txBox="1"/>
          <p:nvPr/>
        </p:nvSpPr>
        <p:spPr>
          <a:xfrm>
            <a:off x="2619700" y="655525"/>
            <a:ext cx="4605559" cy="20928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Ampliació de les opcions: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llibres de text com a REO amplien els recursos dels docents i poden garantir el mateix alt nivell de qualitat que els llibres de text tradicionals. 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gedaf2065a5_1_16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2" name="Google Shape;432;gedaf2065a5_1_16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33" name="Google Shape;433;gedaf2065a5_1_1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gedaf2065a5_1_16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gedaf2065a5_1_162"/>
          <p:cNvSpPr txBox="1"/>
          <p:nvPr/>
        </p:nvSpPr>
        <p:spPr>
          <a:xfrm>
            <a:off x="124382" y="1068601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professors</a:t>
            </a:r>
            <a:endParaRPr b="1" i="0" sz="24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daf2065a5_1_172"/>
          <p:cNvSpPr txBox="1"/>
          <p:nvPr/>
        </p:nvSpPr>
        <p:spPr>
          <a:xfrm>
            <a:off x="2580664" y="564404"/>
            <a:ext cx="4659929" cy="244987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Millora de la llibertat acadèmica: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Les llicències obertes en els REO permeten al professorat modificar i actualitzar regularment els recursos d'aprenentatge per als seus cursos.</a:t>
            </a:r>
            <a:endParaRPr/>
          </a:p>
        </p:txBody>
      </p:sp>
      <p:sp>
        <p:nvSpPr>
          <p:cNvPr id="441" name="Google Shape;441;gedaf2065a5_1_17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gedaf2065a5_1_17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3" name="Google Shape;443;gedaf2065a5_1_17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4" name="Google Shape;444;gedaf2065a5_1_1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gedaf2065a5_1_17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gedaf2065a5_1_172"/>
          <p:cNvSpPr txBox="1"/>
          <p:nvPr/>
        </p:nvSpPr>
        <p:spPr>
          <a:xfrm>
            <a:off x="124382" y="1068601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professors</a:t>
            </a:r>
            <a:endParaRPr b="1" i="0" sz="24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edaf2065a5_1_182"/>
          <p:cNvSpPr txBox="1"/>
          <p:nvPr/>
        </p:nvSpPr>
        <p:spPr>
          <a:xfrm>
            <a:off x="2466668" y="0"/>
            <a:ext cx="4885500" cy="35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Mostra  de la innovació i la creativitat: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creativitat dels docents pot impressionar als possibles estudiants i patrocinadors. Això ajudarà a augmentar la inscripció d'estudiants en determinats cursos i augmentarà la importància del professorat a nivell personal.</a:t>
            </a:r>
            <a:endParaRPr/>
          </a:p>
        </p:txBody>
      </p:sp>
      <p:sp>
        <p:nvSpPr>
          <p:cNvPr id="452" name="Google Shape;452;gedaf2065a5_1_18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gedaf2065a5_1_18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4" name="Google Shape;454;gedaf2065a5_1_18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5" name="Google Shape;455;gedaf2065a5_1_1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gedaf2065a5_1_18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Google Shape;457;gedaf2065a5_1_182"/>
          <p:cNvSpPr txBox="1"/>
          <p:nvPr/>
        </p:nvSpPr>
        <p:spPr>
          <a:xfrm>
            <a:off x="124382" y="1068601"/>
            <a:ext cx="23319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n" sz="24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professors</a:t>
            </a:r>
            <a:endParaRPr b="1" i="0" sz="24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ee2322c6bf_0_4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gee2322c6bf_0_44"/>
          <p:cNvSpPr txBox="1"/>
          <p:nvPr/>
        </p:nvSpPr>
        <p:spPr>
          <a:xfrm>
            <a:off x="2529550" y="288421"/>
            <a:ext cx="4858200" cy="30469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Promoció d’economies d'escala:</a:t>
            </a:r>
            <a:endParaRPr b="1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Els REO són gratuïts, en línia, assequibles en forma impresa, es poden guardar per sempre i s'actualitzen fàcilment. Els recursos que d'una altra manera es destinarien a la compra de llibres de text poden redirigir-se cap a la tecnologia, millorar la instrucció o reduir el deute</a:t>
            </a: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/>
          </a:p>
        </p:txBody>
      </p:sp>
      <p:sp>
        <p:nvSpPr>
          <p:cNvPr id="464" name="Google Shape;464;gee2322c6bf_0_44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5" name="Google Shape;465;gee2322c6bf_0_4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6" name="Google Shape;466;gee2322c6bf_0_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gee2322c6bf_0_44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gee2322c6bf_0_44"/>
          <p:cNvSpPr txBox="1"/>
          <p:nvPr/>
        </p:nvSpPr>
        <p:spPr>
          <a:xfrm>
            <a:off x="68025" y="1068601"/>
            <a:ext cx="25251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institucions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ee2322c6bf_0_5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gee2322c6bf_0_55"/>
          <p:cNvSpPr txBox="1"/>
          <p:nvPr/>
        </p:nvSpPr>
        <p:spPr>
          <a:xfrm>
            <a:off x="2591050" y="359176"/>
            <a:ext cx="4568400" cy="24314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Suport al desenvolupament del cos docent:</a:t>
            </a:r>
            <a:endParaRPr b="0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Fomentar i millorar l'accés, l'ús dels REO i l'aprenentatge entre parells entre membres del cos docent interinstitucional així com la qualitat dels materials educatius.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gee2322c6bf_0_5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6" name="Google Shape;476;gee2322c6bf_0_5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7" name="Google Shape;477;gee2322c6bf_0_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78" name="Google Shape;478;gee2322c6bf_0_5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gee2322c6bf_0_55"/>
          <p:cNvSpPr txBox="1"/>
          <p:nvPr/>
        </p:nvSpPr>
        <p:spPr>
          <a:xfrm>
            <a:off x="68025" y="1068601"/>
            <a:ext cx="25251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institucions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f89bd3b56d_3_13"/>
          <p:cNvSpPr txBox="1"/>
          <p:nvPr/>
        </p:nvSpPr>
        <p:spPr>
          <a:xfrm>
            <a:off x="3241942" y="939784"/>
            <a:ext cx="2117042" cy="1858363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Què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són els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REO?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Google Shape;90;gf89bd3b56d_3_1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gf89bd3b56d_3_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gf89bd3b56d_3_13"/>
          <p:cNvSpPr txBox="1"/>
          <p:nvPr/>
        </p:nvSpPr>
        <p:spPr>
          <a:xfrm>
            <a:off x="1104959" y="1186679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3" name="Google Shape;93;gf89bd3b56d_3_1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4" name="Google Shape;94;gf89bd3b56d_3_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e2322c6bf_0_66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gee2322c6bf_0_66"/>
          <p:cNvSpPr txBox="1"/>
          <p:nvPr/>
        </p:nvSpPr>
        <p:spPr>
          <a:xfrm>
            <a:off x="2523025" y="420450"/>
            <a:ext cx="4878900" cy="276995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Màxim aprofitament de les inversions públiques: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Els recursos provinents del finançament públic s'utilitzen per crear coneixement públic i es comparteixen transversalment a través de múltiples institucions amb costos addicionals reduïts.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gee2322c6bf_0_66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7" name="Google Shape;487;gee2322c6bf_0_66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88" name="Google Shape;488;gee2322c6bf_0_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89" name="Google Shape;489;gee2322c6bf_0_66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gee2322c6bf_0_66"/>
          <p:cNvSpPr txBox="1"/>
          <p:nvPr/>
        </p:nvSpPr>
        <p:spPr>
          <a:xfrm>
            <a:off x="68025" y="1068601"/>
            <a:ext cx="25251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institucions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ee2322c6bf_0_7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gee2322c6bf_0_77"/>
          <p:cNvSpPr txBox="1"/>
          <p:nvPr/>
        </p:nvSpPr>
        <p:spPr>
          <a:xfrm>
            <a:off x="2661150" y="520759"/>
            <a:ext cx="4568400" cy="17850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Suport a l’autopromoció: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La imatge pública de la institució pot beneficiar-se enormement a través dels seus REO de qualitat compartits i reutilitzats.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gee2322c6bf_0_77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8" name="Google Shape;498;gee2322c6bf_0_7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9" name="Google Shape;499;gee2322c6bf_0_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Google Shape;500;gee2322c6bf_0_77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gee2322c6bf_0_77"/>
          <p:cNvSpPr txBox="1"/>
          <p:nvPr/>
        </p:nvSpPr>
        <p:spPr>
          <a:xfrm>
            <a:off x="68025" y="1068601"/>
            <a:ext cx="25251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institucions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ee2322c6bf_0_8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gee2322c6bf_0_88"/>
          <p:cNvSpPr txBox="1"/>
          <p:nvPr/>
        </p:nvSpPr>
        <p:spPr>
          <a:xfrm>
            <a:off x="2661150" y="366870"/>
            <a:ext cx="4568400" cy="276995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Suport a la col·laboració internacional: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Treballar amb REO augmenta la visibilitat de la institució, millorant-ne la reputació a nivell internacional a través de la col·laboració activa amb altres institucions a nivell mundial.</a:t>
            </a:r>
            <a:endParaRPr/>
          </a:p>
        </p:txBody>
      </p:sp>
      <p:sp>
        <p:nvSpPr>
          <p:cNvPr id="508" name="Google Shape;508;gee2322c6bf_0_88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9" name="Google Shape;509;gee2322c6bf_0_8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0" name="Google Shape;510;gee2322c6bf_0_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11" name="Google Shape;511;gee2322c6bf_0_88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2" name="Google Shape;512;gee2322c6bf_0_88"/>
          <p:cNvSpPr txBox="1"/>
          <p:nvPr/>
        </p:nvSpPr>
        <p:spPr>
          <a:xfrm>
            <a:off x="68025" y="1068601"/>
            <a:ext cx="25251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institucions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edaf2065a5_1_2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gedaf2065a5_1_22"/>
          <p:cNvSpPr txBox="1"/>
          <p:nvPr/>
        </p:nvSpPr>
        <p:spPr>
          <a:xfrm>
            <a:off x="2529550" y="334345"/>
            <a:ext cx="4914900" cy="276995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Facilitació de  la matriculació/captació: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L'ús dels REO augmenta la participació en l'educació superior per l’ampliació de l'accés a estudiants no tradicionals que prenen decisions en funció de la qualitat dels materials educatius que s'ofereixen.</a:t>
            </a:r>
            <a:endParaRPr/>
          </a:p>
        </p:txBody>
      </p:sp>
      <p:sp>
        <p:nvSpPr>
          <p:cNvPr id="519" name="Google Shape;519;gedaf2065a5_1_2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0" name="Google Shape;520;gedaf2065a5_1_2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21" name="Google Shape;521;gedaf2065a5_1_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gedaf2065a5_1_2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gedaf2065a5_1_22"/>
          <p:cNvSpPr txBox="1"/>
          <p:nvPr/>
        </p:nvSpPr>
        <p:spPr>
          <a:xfrm>
            <a:off x="68025" y="1068601"/>
            <a:ext cx="25251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institucions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edaf2065a5_1_3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gedaf2065a5_1_32"/>
          <p:cNvSpPr txBox="1"/>
          <p:nvPr/>
        </p:nvSpPr>
        <p:spPr>
          <a:xfrm>
            <a:off x="2661150" y="857123"/>
            <a:ext cx="4568400" cy="184662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Augment de la fidelització d'exalumnes</a:t>
            </a:r>
            <a:r>
              <a:rPr b="1" i="0" lang="en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b="1" i="0" sz="2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Oferir REO de qualitat als exalumnes ajuda la institució a mantenir actiu el vincle amb ells.</a:t>
            </a:r>
            <a:endParaRPr/>
          </a:p>
        </p:txBody>
      </p:sp>
      <p:sp>
        <p:nvSpPr>
          <p:cNvPr id="530" name="Google Shape;530;gedaf2065a5_1_3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1" name="Google Shape;531;gedaf2065a5_1_3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2" name="Google Shape;532;gedaf2065a5_1_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33" name="Google Shape;533;gedaf2065a5_1_3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4" name="Google Shape;534;gedaf2065a5_1_32"/>
          <p:cNvSpPr txBox="1"/>
          <p:nvPr/>
        </p:nvSpPr>
        <p:spPr>
          <a:xfrm>
            <a:off x="68025" y="1068601"/>
            <a:ext cx="25251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institucions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ee2322c6bf_0_9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gee2322c6bf_0_99"/>
          <p:cNvSpPr txBox="1"/>
          <p:nvPr/>
        </p:nvSpPr>
        <p:spPr>
          <a:xfrm>
            <a:off x="2591050" y="826788"/>
            <a:ext cx="4568400" cy="17850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Alliberament d’informació: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coneixement es pot compartir en general alliberant recursos educatius mitjançant llicències, per a qualsevol persona interessada.</a:t>
            </a:r>
            <a:endParaRPr/>
          </a:p>
        </p:txBody>
      </p:sp>
      <p:sp>
        <p:nvSpPr>
          <p:cNvPr id="541" name="Google Shape;541;gee2322c6bf_0_99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2" name="Google Shape;542;gee2322c6bf_0_9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3" name="Google Shape;543;gee2322c6bf_0_9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44" name="Google Shape;544;gee2322c6bf_0_99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5" name="Google Shape;545;gee2322c6bf_0_99"/>
          <p:cNvSpPr txBox="1"/>
          <p:nvPr/>
        </p:nvSpPr>
        <p:spPr>
          <a:xfrm>
            <a:off x="124382" y="1163912"/>
            <a:ext cx="22527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tothom</a:t>
            </a:r>
            <a:endParaRPr b="1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ee2322c6bf_0_11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1" name="Google Shape;551;gee2322c6bf_0_110"/>
          <p:cNvSpPr txBox="1"/>
          <p:nvPr/>
        </p:nvSpPr>
        <p:spPr>
          <a:xfrm>
            <a:off x="2591050" y="820467"/>
            <a:ext cx="4568400" cy="21544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Transferència de coneixement: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recursos educatius creats amb els impostos públics estan disponibles per al públic, són reutilitzables i compartibles.</a:t>
            </a:r>
            <a:endParaRPr/>
          </a:p>
        </p:txBody>
      </p:sp>
      <p:sp>
        <p:nvSpPr>
          <p:cNvPr id="552" name="Google Shape;552;gee2322c6bf_0_11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3" name="Google Shape;553;gee2322c6bf_0_11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4" name="Google Shape;554;gee2322c6bf_0_1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55" name="Google Shape;555;gee2322c6bf_0_11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gee2322c6bf_0_110"/>
          <p:cNvSpPr txBox="1"/>
          <p:nvPr/>
        </p:nvSpPr>
        <p:spPr>
          <a:xfrm>
            <a:off x="124382" y="1163912"/>
            <a:ext cx="22527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tothom</a:t>
            </a:r>
            <a:endParaRPr b="1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e2322c6bf_0_12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gee2322c6bf_0_121"/>
          <p:cNvSpPr txBox="1"/>
          <p:nvPr/>
        </p:nvSpPr>
        <p:spPr>
          <a:xfrm>
            <a:off x="2591050" y="517997"/>
            <a:ext cx="4934100" cy="246218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Aprenentatge al llarg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tota la vida: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Estar actualitzat i proporcionar un aprenentatge continu és més assequible per a tothom, reduint la distància entre les oportunitats obertes formals, informals i no formals.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3" name="Google Shape;563;gee2322c6bf_0_121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4" name="Google Shape;564;gee2322c6bf_0_12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5" name="Google Shape;565;gee2322c6bf_0_1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66" name="Google Shape;566;gee2322c6bf_0_121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gee2322c6bf_0_121"/>
          <p:cNvSpPr txBox="1"/>
          <p:nvPr/>
        </p:nvSpPr>
        <p:spPr>
          <a:xfrm>
            <a:off x="124382" y="1163912"/>
            <a:ext cx="22527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tothom</a:t>
            </a:r>
            <a:endParaRPr b="1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gee2322c6bf_0_13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gee2322c6bf_0_132"/>
          <p:cNvSpPr txBox="1"/>
          <p:nvPr/>
        </p:nvSpPr>
        <p:spPr>
          <a:xfrm>
            <a:off x="2591049" y="672900"/>
            <a:ext cx="4648649" cy="20928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Impuls de la igualtat: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recursos gratuïts en línia faciliten el lliurament del mateix coneixement de qualitat a tothom, independentment de l’estatus social i econòmic.</a:t>
            </a:r>
            <a:endParaRPr/>
          </a:p>
        </p:txBody>
      </p:sp>
      <p:sp>
        <p:nvSpPr>
          <p:cNvPr id="574" name="Google Shape;574;gee2322c6bf_0_13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5" name="Google Shape;575;gee2322c6bf_0_13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76" name="Google Shape;576;gee2322c6bf_0_1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77" name="Google Shape;577;gee2322c6bf_0_13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8" name="Google Shape;578;gee2322c6bf_0_132"/>
          <p:cNvSpPr txBox="1"/>
          <p:nvPr/>
        </p:nvSpPr>
        <p:spPr>
          <a:xfrm>
            <a:off x="124382" y="1163912"/>
            <a:ext cx="22527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tothom</a:t>
            </a:r>
            <a:endParaRPr b="1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gee2322c6bf_0_14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gee2322c6bf_0_143"/>
          <p:cNvSpPr txBox="1"/>
          <p:nvPr/>
        </p:nvSpPr>
        <p:spPr>
          <a:xfrm>
            <a:off x="2591050" y="552093"/>
            <a:ext cx="4568400" cy="246218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Promoció de la diversitat i la inclusió: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REO, que es poden compartir i són accessibles fàcilment a través d'Internet, són una gran eina per descobrir i familiaritzar-se amb diferents punts de vista.</a:t>
            </a:r>
            <a:endParaRPr/>
          </a:p>
        </p:txBody>
      </p:sp>
      <p:sp>
        <p:nvSpPr>
          <p:cNvPr id="585" name="Google Shape;585;gee2322c6bf_0_143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6" name="Google Shape;586;gee2322c6bf_0_14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7" name="Google Shape;587;gee2322c6bf_0_1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88" name="Google Shape;588;gee2322c6bf_0_143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9" name="Google Shape;589;gee2322c6bf_0_143"/>
          <p:cNvSpPr txBox="1"/>
          <p:nvPr/>
        </p:nvSpPr>
        <p:spPr>
          <a:xfrm>
            <a:off x="124382" y="1163912"/>
            <a:ext cx="22527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tothom</a:t>
            </a:r>
            <a:endParaRPr b="1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/>
          <p:nvPr/>
        </p:nvSpPr>
        <p:spPr>
          <a:xfrm>
            <a:off x="3211051" y="917924"/>
            <a:ext cx="3999000" cy="18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Què són les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llicències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obertes?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0" name="Google Shape;100;p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" name="Google Shape;10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2" name="Google Shape;102;p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3" name="Google Shape;103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"/>
          <p:cNvSpPr txBox="1"/>
          <p:nvPr/>
        </p:nvSpPr>
        <p:spPr>
          <a:xfrm>
            <a:off x="1104959" y="1186679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gee2322c6bf_0_15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gee2322c6bf_0_154"/>
          <p:cNvSpPr txBox="1"/>
          <p:nvPr/>
        </p:nvSpPr>
        <p:spPr>
          <a:xfrm>
            <a:off x="2591050" y="674647"/>
            <a:ext cx="4568400" cy="21544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Fomentar la ciència ciutadana: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coneixement pot ser creat per tots, i la disponibilitat de materials facilita que les persones continuïn adquirint coneixement.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6" name="Google Shape;596;gee2322c6bf_0_154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7" name="Google Shape;597;gee2322c6bf_0_15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8" name="Google Shape;598;gee2322c6bf_0_1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99" name="Google Shape;599;gee2322c6bf_0_154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0" name="Google Shape;600;gee2322c6bf_0_154"/>
          <p:cNvSpPr txBox="1"/>
          <p:nvPr/>
        </p:nvSpPr>
        <p:spPr>
          <a:xfrm>
            <a:off x="124382" y="1163912"/>
            <a:ext cx="22527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tothom</a:t>
            </a:r>
            <a:endParaRPr b="1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edaf2065a5_1_1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gedaf2065a5_1_10"/>
          <p:cNvSpPr txBox="1"/>
          <p:nvPr/>
        </p:nvSpPr>
        <p:spPr>
          <a:xfrm>
            <a:off x="2591050" y="445254"/>
            <a:ext cx="4946700" cy="280381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Augment de la qualitat: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Qualsevol pot aportar millores en la qualitat dels REO simplement demanant aclariments. Sense accés no hi ha preguntes, sense preguntes no hi ha dubtes, sense dubtes no hi ha millores.</a:t>
            </a:r>
            <a:endParaRPr/>
          </a:p>
        </p:txBody>
      </p:sp>
      <p:sp>
        <p:nvSpPr>
          <p:cNvPr id="607" name="Google Shape;607;gedaf2065a5_1_1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8" name="Google Shape;608;gedaf2065a5_1_1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09" name="Google Shape;609;gedaf2065a5_1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10" name="Google Shape;610;gedaf2065a5_1_1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1" name="Google Shape;611;gedaf2065a5_1_10"/>
          <p:cNvSpPr txBox="1"/>
          <p:nvPr/>
        </p:nvSpPr>
        <p:spPr>
          <a:xfrm>
            <a:off x="124382" y="1163912"/>
            <a:ext cx="22527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tothom</a:t>
            </a:r>
            <a:endParaRPr b="1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gedaf2065a5_1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7" name="Google Shape;617;gedaf2065a5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18" name="Google Shape;618;gedaf2065a5_1_0"/>
          <p:cNvSpPr txBox="1"/>
          <p:nvPr/>
        </p:nvSpPr>
        <p:spPr>
          <a:xfrm>
            <a:off x="2646699" y="622225"/>
            <a:ext cx="4688100" cy="20251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Expansió dels límits: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són una forma meravellosa de compartir coneixement a través de les fronteres facilitant adaptacions que realment funcionen localment.</a:t>
            </a:r>
            <a:endParaRPr/>
          </a:p>
        </p:txBody>
      </p:sp>
      <p:sp>
        <p:nvSpPr>
          <p:cNvPr id="619" name="Google Shape;619;gedaf2065a5_1_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0" name="Google Shape;620;gedaf2065a5_1_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1" name="Google Shape;621;gedaf2065a5_1_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2" name="Google Shape;622;gedaf2065a5_1_0"/>
          <p:cNvSpPr txBox="1"/>
          <p:nvPr/>
        </p:nvSpPr>
        <p:spPr>
          <a:xfrm>
            <a:off x="124382" y="1163912"/>
            <a:ext cx="22527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tothom</a:t>
            </a:r>
            <a:endParaRPr b="1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gae0ac9417ebfbba_1"/>
          <p:cNvSpPr txBox="1"/>
          <p:nvPr/>
        </p:nvSpPr>
        <p:spPr>
          <a:xfrm>
            <a:off x="3733157" y="340450"/>
            <a:ext cx="3303300" cy="18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CONJUNT D'EINES D’ENOEL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28" name="Google Shape;628;gae0ac9417ebfbba_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9" name="Google Shape;629;gae0ac9417ebfbba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8400" y="431675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630" name="Google Shape;630;gae0ac9417ebfbba_1"/>
          <p:cNvSpPr txBox="1"/>
          <p:nvPr/>
        </p:nvSpPr>
        <p:spPr>
          <a:xfrm>
            <a:off x="1683675" y="549125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31" name="Google Shape;631;gae0ac9417ebfbba_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32" name="Google Shape;632;gae0ac9417ebfbba_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633" name="Google Shape;633;gae0ac9417ebfbba_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32275" y="3583485"/>
            <a:ext cx="1146766" cy="33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4" name="Google Shape;634;gae0ac9417ebfbba_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3175" y="3575413"/>
            <a:ext cx="594365" cy="334325"/>
          </a:xfrm>
          <a:prstGeom prst="rect">
            <a:avLst/>
          </a:prstGeom>
          <a:noFill/>
          <a:ln>
            <a:noFill/>
          </a:ln>
        </p:spPr>
      </p:pic>
      <p:sp>
        <p:nvSpPr>
          <p:cNvPr id="635" name="Google Shape;635;gae0ac9417ebfbba_1"/>
          <p:cNvSpPr txBox="1"/>
          <p:nvPr/>
        </p:nvSpPr>
        <p:spPr>
          <a:xfrm>
            <a:off x="1176000" y="2066850"/>
            <a:ext cx="5821800" cy="13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n" sz="900">
                <a:latin typeface="Open Sans"/>
                <a:ea typeface="Open Sans"/>
                <a:cs typeface="Open Sans"/>
                <a:sym typeface="Open Sans"/>
              </a:rPr>
              <a:t>Catalan</a:t>
            </a:r>
            <a:r>
              <a:rPr lang="en" sz="9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_OE Benefits - ENOEL Toolkit” is an adaptation of “An ENOEL Toolkit” published as of October 2021 </a:t>
            </a:r>
            <a:r>
              <a:rPr lang="en" sz="900" u="sng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lang="en" sz="9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(the “Original Work”), licensed by</a:t>
            </a:r>
            <a:r>
              <a:rPr lang="en" sz="900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900" u="sng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lang="en" sz="9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lang="en" sz="900" u="sng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lang="en" sz="9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lang="en" sz="9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 </a:t>
            </a:r>
            <a:r>
              <a:rPr lang="en" sz="900" u="sng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lang="en" sz="9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“Adapter”) under a </a:t>
            </a:r>
            <a:r>
              <a:rPr lang="en" sz="900" u="sng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lang="en" sz="9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lang="en" sz="900">
                <a:latin typeface="Open Sans"/>
                <a:ea typeface="Open Sans"/>
                <a:cs typeface="Open Sans"/>
                <a:sym typeface="Open Sans"/>
              </a:rPr>
              <a:t>Catalan</a:t>
            </a:r>
            <a:r>
              <a:rPr lang="en" sz="9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.”</a:t>
            </a:r>
            <a:endParaRPr sz="9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150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to Enric Blasco, Mireia Casas, Ignasi Labastida and Eva Sanchez for the Catalan translation..</a:t>
            </a:r>
            <a:endParaRPr sz="9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0" name="Google Shape;11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1" name="Google Shape;111;p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2" name="Google Shape;112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3"/>
          <p:cNvSpPr txBox="1"/>
          <p:nvPr/>
        </p:nvSpPr>
        <p:spPr>
          <a:xfrm>
            <a:off x="2970912" y="1085645"/>
            <a:ext cx="4426734" cy="132340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Què podeu fer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amb els REO?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4" name="Google Shape;114;p3"/>
          <p:cNvSpPr txBox="1"/>
          <p:nvPr/>
        </p:nvSpPr>
        <p:spPr>
          <a:xfrm>
            <a:off x="1104959" y="1186679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"/>
          <p:cNvSpPr txBox="1"/>
          <p:nvPr/>
        </p:nvSpPr>
        <p:spPr>
          <a:xfrm>
            <a:off x="2954216" y="1113309"/>
            <a:ext cx="4353169" cy="1288976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haurien de ser accessibles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" name="Google Shape;120;p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1" name="Google Shape;12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2" name="Google Shape;122;p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3" name="Google Shape;123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4"/>
          <p:cNvSpPr txBox="1"/>
          <p:nvPr/>
        </p:nvSpPr>
        <p:spPr>
          <a:xfrm>
            <a:off x="1104959" y="1186679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"/>
          <p:cNvSpPr txBox="1"/>
          <p:nvPr/>
        </p:nvSpPr>
        <p:spPr>
          <a:xfrm>
            <a:off x="2962032" y="1169234"/>
            <a:ext cx="4564184" cy="1288976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haurien de ser reutilitzables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0" name="Google Shape;130;p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Google Shape;13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2" name="Google Shape;132;p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3" name="Google Shape;133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5"/>
          <p:cNvSpPr txBox="1"/>
          <p:nvPr/>
        </p:nvSpPr>
        <p:spPr>
          <a:xfrm>
            <a:off x="1104959" y="1186679"/>
            <a:ext cx="3145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6"/>
          <p:cNvSpPr txBox="1"/>
          <p:nvPr/>
        </p:nvSpPr>
        <p:spPr>
          <a:xfrm>
            <a:off x="1944775" y="335404"/>
            <a:ext cx="5216100" cy="950422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Què són les llicències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obertes?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0" name="Google Shape;140;p6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6"/>
          <p:cNvSpPr txBox="1"/>
          <p:nvPr/>
        </p:nvSpPr>
        <p:spPr>
          <a:xfrm>
            <a:off x="1944775" y="1365513"/>
            <a:ext cx="5106600" cy="1304365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“Les llicències obertes respecten els drets de propietat intel·lectual de l’autor i proporcionen l’autorització necessària per concedir al públic els drets d’accés, de reutilització, de definició de  nous propòsits, d’adaptación i de redistribució dels materials educatius”</a:t>
            </a:r>
            <a:endParaRPr/>
          </a:p>
        </p:txBody>
      </p:sp>
      <p:pic>
        <p:nvPicPr>
          <p:cNvPr id="142" name="Google Shape;14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6"/>
          <p:cNvSpPr txBox="1"/>
          <p:nvPr/>
        </p:nvSpPr>
        <p:spPr>
          <a:xfrm>
            <a:off x="438663" y="307689"/>
            <a:ext cx="2055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 b="0" i="0" sz="1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4" name="Google Shape;144;p6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5" name="Google Shape;145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6"/>
          <p:cNvSpPr txBox="1"/>
          <p:nvPr/>
        </p:nvSpPr>
        <p:spPr>
          <a:xfrm>
            <a:off x="1828099" y="2984150"/>
            <a:ext cx="58311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De les Recomanacions sobre les Fonts d’Educació Oberta de la UNESCO </a:t>
            </a:r>
            <a:br>
              <a:rPr b="1" i="0" lang="en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1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Mireia Casas Escribano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0x0101008059CB015951FC4193F48246DBF3C23F</vt:lpwstr>
  </property>
</Properties>
</file>